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9" r:id="rId4"/>
    <p:sldId id="261" r:id="rId5"/>
    <p:sldId id="258" r:id="rId6"/>
    <p:sldId id="272" r:id="rId7"/>
    <p:sldId id="262" r:id="rId8"/>
    <p:sldId id="263" r:id="rId9"/>
    <p:sldId id="269" r:id="rId10"/>
    <p:sldId id="268" r:id="rId11"/>
    <p:sldId id="264" r:id="rId12"/>
    <p:sldId id="266" r:id="rId13"/>
    <p:sldId id="271" r:id="rId14"/>
    <p:sldId id="270" r:id="rId15"/>
    <p:sldId id="26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49"/>
    <a:srgbClr val="CC0099"/>
    <a:srgbClr val="FF9900"/>
    <a:srgbClr val="FFABC9"/>
    <a:srgbClr val="FFFF21"/>
    <a:srgbClr val="9900CC"/>
    <a:srgbClr val="D99B01"/>
    <a:srgbClr val="FF66CC"/>
    <a:srgbClr val="FF67AC"/>
    <a:srgbClr val="FFD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5587C-DFB5-4592-8F3E-765F538FC59D}" type="datetimeFigureOut">
              <a:rPr lang="en-IN" smtClean="0"/>
              <a:t>26-05-2023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9D0AB-67A5-4D85-B4AB-4DFDF8283582}" type="slidenum">
              <a:rPr lang="en-IN" smtClean="0"/>
              <a:t>‹#›</a:t>
            </a:fld>
            <a:endParaRPr lang="en-IN"/>
          </a:p>
        </p:txBody>
      </p:sp>
    </p:spTree>
    <p:extLst>
      <p:ext uri="{BB962C8B-B14F-4D97-AF65-F5344CB8AC3E}">
        <p14:creationId xmlns:p14="http://schemas.microsoft.com/office/powerpoint/2010/main" val="2147600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can search the train </a:t>
            </a:r>
          </a:p>
          <a:p>
            <a:endParaRPr lang="en-IN" dirty="0"/>
          </a:p>
        </p:txBody>
      </p:sp>
      <p:sp>
        <p:nvSpPr>
          <p:cNvPr id="4" name="Slide Number Placeholder 3"/>
          <p:cNvSpPr>
            <a:spLocks noGrp="1"/>
          </p:cNvSpPr>
          <p:nvPr>
            <p:ph type="sldNum" sz="quarter" idx="5"/>
          </p:nvPr>
        </p:nvSpPr>
        <p:spPr/>
        <p:txBody>
          <a:bodyPr/>
          <a:lstStyle/>
          <a:p>
            <a:fld id="{E289D0AB-67A5-4D85-B4AB-4DFDF8283582}" type="slidenum">
              <a:rPr lang="en-IN" smtClean="0"/>
              <a:t>10</a:t>
            </a:fld>
            <a:endParaRPr lang="en-IN"/>
          </a:p>
        </p:txBody>
      </p:sp>
    </p:spTree>
    <p:extLst>
      <p:ext uri="{BB962C8B-B14F-4D97-AF65-F5344CB8AC3E}">
        <p14:creationId xmlns:p14="http://schemas.microsoft.com/office/powerpoint/2010/main" val="4286503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6260" y="3182570"/>
            <a:ext cx="6413610" cy="1383822"/>
          </a:xfrm>
          <a:noFill/>
          <a:effectLst>
            <a:outerShdw blurRad="50800" dist="38100" dir="2700000" algn="tl" rotWithShape="0">
              <a:prstClr val="black">
                <a:alpha val="40000"/>
              </a:prstClr>
            </a:outerShdw>
          </a:effectLst>
        </p:spPr>
        <p:txBody>
          <a:bodyPr>
            <a:normAutofit/>
          </a:bodyPr>
          <a:lstStyle>
            <a:lvl1pPr algn="l">
              <a:defRPr sz="3600">
                <a:solidFill>
                  <a:srgbClr val="CC0049"/>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96260" y="1960930"/>
            <a:ext cx="6413610" cy="1221640"/>
          </a:xfrm>
          <a:noFill/>
        </p:spPr>
        <p:txBody>
          <a:bodyPr>
            <a:normAutofit/>
          </a:bodyPr>
          <a:lstStyle>
            <a:lvl1pPr marL="0" indent="0" algn="l">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655771" y="4043826"/>
            <a:ext cx="1066550" cy="38395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891995"/>
          </a:xfrm>
        </p:spPr>
        <p:txBody>
          <a:bodyPr>
            <a:normAutofit/>
          </a:bodyPr>
          <a:lstStyle>
            <a:lvl1pPr algn="l">
              <a:defRPr sz="3600" baseline="0">
                <a:solidFill>
                  <a:srgbClr val="CC004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6"/>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5955495" cy="572644"/>
          </a:xfrm>
        </p:spPr>
        <p:txBody>
          <a:bodyPr>
            <a:normAutofit/>
          </a:bodyPr>
          <a:lstStyle>
            <a:lvl1pPr algn="l">
              <a:defRPr sz="3600">
                <a:solidFill>
                  <a:srgbClr val="CC004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8559"/>
            <a:ext cx="5955495"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763525"/>
          </a:xfrm>
        </p:spPr>
        <p:txBody>
          <a:bodyPr>
            <a:normAutofit/>
          </a:bodyPr>
          <a:lstStyle>
            <a:lvl1pPr algn="l">
              <a:defRPr sz="3600" baseline="0">
                <a:solidFill>
                  <a:srgbClr val="CC004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5"/>
            <a:ext cx="4040188" cy="479822"/>
          </a:xfrm>
        </p:spPr>
        <p:txBody>
          <a:bodyPr anchor="b"/>
          <a:lstStyle>
            <a:lvl1pPr marL="0" indent="0" algn="ctr">
              <a:buNone/>
              <a:defRPr sz="2400" b="1">
                <a:solidFill>
                  <a:srgbClr val="CC004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39745"/>
            <a:ext cx="4040188"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5"/>
            <a:ext cx="4041775" cy="479822"/>
          </a:xfrm>
        </p:spPr>
        <p:txBody>
          <a:bodyPr anchor="b"/>
          <a:lstStyle>
            <a:lvl1pPr marL="0" indent="0" algn="ctr">
              <a:buNone/>
              <a:defRPr sz="2400" b="1">
                <a:solidFill>
                  <a:srgbClr val="CC004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39745"/>
            <a:ext cx="4041775"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5/25/2023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djangoproject.com/en/4.2/" TargetMode="External"/><Relationship Id="rId2" Type="http://schemas.openxmlformats.org/officeDocument/2006/relationships/hyperlink" Target="https://dev.to/thearjun/integrate-django-jazzmin-theme-to-django-admin-adminlte-dashboard-5aao" TargetMode="External"/><Relationship Id="rId1" Type="http://schemas.openxmlformats.org/officeDocument/2006/relationships/slideLayout" Target="../slideLayouts/slideLayout2.xml"/><Relationship Id="rId4" Type="http://schemas.openxmlformats.org/officeDocument/2006/relationships/hyperlink" Target="https://stripe.com/do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260" y="3487980"/>
            <a:ext cx="6719020" cy="1374345"/>
          </a:xfrm>
        </p:spPr>
        <p:txBody>
          <a:bodyPr>
            <a:normAutofit/>
          </a:bodyPr>
          <a:lstStyle/>
          <a:p>
            <a:r>
              <a:rPr lang="en-US" sz="2400" dirty="0"/>
              <a:t>Mereena Joy</a:t>
            </a:r>
            <a:br>
              <a:rPr lang="en-US" sz="2400" dirty="0"/>
            </a:br>
            <a:r>
              <a:rPr lang="en-US" sz="2400" dirty="0"/>
              <a:t>22pmc137</a:t>
            </a:r>
          </a:p>
        </p:txBody>
      </p:sp>
      <p:sp>
        <p:nvSpPr>
          <p:cNvPr id="3" name="Subtitle 2"/>
          <p:cNvSpPr>
            <a:spLocks noGrp="1"/>
          </p:cNvSpPr>
          <p:nvPr>
            <p:ph type="subTitle" idx="1"/>
          </p:nvPr>
        </p:nvSpPr>
        <p:spPr>
          <a:xfrm>
            <a:off x="143555" y="2037282"/>
            <a:ext cx="6719020" cy="1068935"/>
          </a:xfrm>
        </p:spPr>
        <p:txBody>
          <a:bodyPr>
            <a:normAutofit lnSpcReduction="10000"/>
          </a:bodyPr>
          <a:lstStyle/>
          <a:p>
            <a:r>
              <a:rPr lang="en-US" sz="3200" dirty="0">
                <a:latin typeface="Times New Roman" panose="02020603050405020304" pitchFamily="18" charset="0"/>
                <a:cs typeface="Times New Roman" panose="02020603050405020304" pitchFamily="18" charset="0"/>
              </a:rPr>
              <a:t>RAILWAY TICKET</a:t>
            </a:r>
          </a:p>
          <a:p>
            <a:r>
              <a:rPr lang="en-US" sz="3200" dirty="0">
                <a:latin typeface="Times New Roman" panose="02020603050405020304" pitchFamily="18" charset="0"/>
                <a:cs typeface="Times New Roman" panose="02020603050405020304" pitchFamily="18" charset="0"/>
              </a:rPr>
              <a:t>BOOKING</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A22E-5C45-41B1-AB91-876DBF30850D}"/>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2CF0F9CC-64AF-4159-85D9-488338B1C4B4}"/>
              </a:ext>
            </a:extLst>
          </p:cNvPr>
          <p:cNvPicPr>
            <a:picLocks noGrp="1" noChangeAspect="1"/>
          </p:cNvPicPr>
          <p:nvPr>
            <p:ph idx="1"/>
          </p:nvPr>
        </p:nvPicPr>
        <p:blipFill>
          <a:blip r:embed="rId3"/>
          <a:stretch>
            <a:fillRect/>
          </a:stretch>
        </p:blipFill>
        <p:spPr>
          <a:xfrm>
            <a:off x="982164" y="1459119"/>
            <a:ext cx="6643936" cy="3250993"/>
          </a:xfrm>
        </p:spPr>
      </p:pic>
      <p:sp>
        <p:nvSpPr>
          <p:cNvPr id="6" name="TextBox 5">
            <a:extLst>
              <a:ext uri="{FF2B5EF4-FFF2-40B4-BE49-F238E27FC236}">
                <a16:creationId xmlns:a16="http://schemas.microsoft.com/office/drawing/2014/main" id="{C28B4F06-AB14-49E8-8E63-41F2B04AE6A3}"/>
              </a:ext>
            </a:extLst>
          </p:cNvPr>
          <p:cNvSpPr txBox="1"/>
          <p:nvPr/>
        </p:nvSpPr>
        <p:spPr>
          <a:xfrm>
            <a:off x="525317" y="4714687"/>
            <a:ext cx="8093365" cy="369332"/>
          </a:xfrm>
          <a:prstGeom prst="rect">
            <a:avLst/>
          </a:prstGeom>
          <a:noFill/>
        </p:spPr>
        <p:txBody>
          <a:bodyPr wrap="square" rtlCol="0">
            <a:spAutoFit/>
          </a:bodyPr>
          <a:lstStyle/>
          <a:p>
            <a:r>
              <a:rPr lang="en-US" dirty="0"/>
              <a:t>Here the user can search the available train through the keywords</a:t>
            </a:r>
            <a:endParaRPr lang="en-IN" dirty="0"/>
          </a:p>
        </p:txBody>
      </p:sp>
    </p:spTree>
    <p:extLst>
      <p:ext uri="{BB962C8B-B14F-4D97-AF65-F5344CB8AC3E}">
        <p14:creationId xmlns:p14="http://schemas.microsoft.com/office/powerpoint/2010/main" val="1357596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FF2AE0-6DE4-4BFE-AF9B-0921072A4CF8}"/>
              </a:ext>
            </a:extLst>
          </p:cNvPr>
          <p:cNvPicPr>
            <a:picLocks noGrp="1" noChangeAspect="1"/>
          </p:cNvPicPr>
          <p:nvPr>
            <p:ph idx="1"/>
          </p:nvPr>
        </p:nvPicPr>
        <p:blipFill>
          <a:blip r:embed="rId2"/>
          <a:stretch>
            <a:fillRect/>
          </a:stretch>
        </p:blipFill>
        <p:spPr>
          <a:xfrm>
            <a:off x="392554" y="1456284"/>
            <a:ext cx="7404198" cy="2795221"/>
          </a:xfrm>
        </p:spPr>
      </p:pic>
      <p:sp>
        <p:nvSpPr>
          <p:cNvPr id="6" name="TextBox 5">
            <a:extLst>
              <a:ext uri="{FF2B5EF4-FFF2-40B4-BE49-F238E27FC236}">
                <a16:creationId xmlns:a16="http://schemas.microsoft.com/office/drawing/2014/main" id="{C6B90D38-92F0-4171-8B20-DCCB4EF5110D}"/>
              </a:ext>
            </a:extLst>
          </p:cNvPr>
          <p:cNvSpPr txBox="1"/>
          <p:nvPr/>
        </p:nvSpPr>
        <p:spPr>
          <a:xfrm>
            <a:off x="601670" y="4098800"/>
            <a:ext cx="7940660" cy="646331"/>
          </a:xfrm>
          <a:prstGeom prst="rect">
            <a:avLst/>
          </a:prstGeom>
          <a:noFill/>
        </p:spPr>
        <p:txBody>
          <a:bodyPr wrap="square" rtlCol="0">
            <a:spAutoFit/>
          </a:bodyPr>
          <a:lstStyle/>
          <a:p>
            <a:r>
              <a:rPr lang="en-US" dirty="0"/>
              <a:t>After successfully booking the tickets it will direct you to the payment section to make the payment.</a:t>
            </a:r>
            <a:endParaRPr lang="en-IN" dirty="0"/>
          </a:p>
        </p:txBody>
      </p:sp>
    </p:spTree>
    <p:extLst>
      <p:ext uri="{BB962C8B-B14F-4D97-AF65-F5344CB8AC3E}">
        <p14:creationId xmlns:p14="http://schemas.microsoft.com/office/powerpoint/2010/main" val="1633640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C68A7B-A0BB-4342-9DB6-3419E4B34687}"/>
              </a:ext>
            </a:extLst>
          </p:cNvPr>
          <p:cNvPicPr>
            <a:picLocks noGrp="1" noChangeAspect="1"/>
          </p:cNvPicPr>
          <p:nvPr>
            <p:ph idx="1"/>
          </p:nvPr>
        </p:nvPicPr>
        <p:blipFill>
          <a:blip r:embed="rId2"/>
          <a:stretch>
            <a:fillRect/>
          </a:stretch>
        </p:blipFill>
        <p:spPr>
          <a:xfrm>
            <a:off x="601670" y="1398753"/>
            <a:ext cx="5344675" cy="3006380"/>
          </a:xfrm>
        </p:spPr>
      </p:pic>
      <p:sp>
        <p:nvSpPr>
          <p:cNvPr id="6" name="TextBox 5">
            <a:extLst>
              <a:ext uri="{FF2B5EF4-FFF2-40B4-BE49-F238E27FC236}">
                <a16:creationId xmlns:a16="http://schemas.microsoft.com/office/drawing/2014/main" id="{471E771B-F8FD-4435-A44E-243C7286C160}"/>
              </a:ext>
            </a:extLst>
          </p:cNvPr>
          <p:cNvSpPr txBox="1"/>
          <p:nvPr/>
        </p:nvSpPr>
        <p:spPr>
          <a:xfrm>
            <a:off x="584520" y="4432910"/>
            <a:ext cx="7635250" cy="646331"/>
          </a:xfrm>
          <a:prstGeom prst="rect">
            <a:avLst/>
          </a:prstGeom>
          <a:noFill/>
        </p:spPr>
        <p:txBody>
          <a:bodyPr wrap="square" rtlCol="0">
            <a:spAutoFit/>
          </a:bodyPr>
          <a:lstStyle/>
          <a:p>
            <a:r>
              <a:rPr lang="en-US" dirty="0"/>
              <a:t>On this page, users can view the booking details and he/she can print the e-ticket</a:t>
            </a:r>
            <a:endParaRPr lang="en-IN" dirty="0"/>
          </a:p>
        </p:txBody>
      </p:sp>
    </p:spTree>
    <p:extLst>
      <p:ext uri="{BB962C8B-B14F-4D97-AF65-F5344CB8AC3E}">
        <p14:creationId xmlns:p14="http://schemas.microsoft.com/office/powerpoint/2010/main" val="277074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98FD-4685-4F99-94A1-CA668B1DA49F}"/>
              </a:ext>
            </a:extLst>
          </p:cNvPr>
          <p:cNvSpPr>
            <a:spLocks noGrp="1"/>
          </p:cNvSpPr>
          <p:nvPr>
            <p:ph type="title"/>
          </p:nvPr>
        </p:nvSpPr>
        <p:spPr/>
        <p:txBody>
          <a:bodyPr/>
          <a:lstStyle/>
          <a:p>
            <a:r>
              <a:rPr lang="en-US" dirty="0"/>
              <a:t>FUTURE ENHACEMENTS</a:t>
            </a:r>
            <a:endParaRPr lang="en-IN" dirty="0"/>
          </a:p>
        </p:txBody>
      </p:sp>
      <p:sp>
        <p:nvSpPr>
          <p:cNvPr id="3" name="Content Placeholder 2">
            <a:extLst>
              <a:ext uri="{FF2B5EF4-FFF2-40B4-BE49-F238E27FC236}">
                <a16:creationId xmlns:a16="http://schemas.microsoft.com/office/drawing/2014/main" id="{CB66AF3B-32E4-4D0B-9D12-5F87FE879A41}"/>
              </a:ext>
            </a:extLst>
          </p:cNvPr>
          <p:cNvSpPr>
            <a:spLocks noGrp="1"/>
          </p:cNvSpPr>
          <p:nvPr>
            <p:ph idx="1"/>
          </p:nvPr>
        </p:nvSpPr>
        <p:spPr>
          <a:xfrm>
            <a:off x="523886" y="1502820"/>
            <a:ext cx="8246070" cy="3512210"/>
          </a:xfrm>
        </p:spPr>
        <p:txBody>
          <a:bodyPr>
            <a:normAutofit/>
          </a:bodyPr>
          <a:lstStyle/>
          <a:p>
            <a:r>
              <a:rPr lang="en-US" sz="1600" b="1" dirty="0">
                <a:solidFill>
                  <a:schemeClr val="tx1"/>
                </a:solidFill>
                <a:latin typeface="Times New Roman" panose="02020603050405020304" pitchFamily="18" charset="0"/>
                <a:cs typeface="Times New Roman" panose="02020603050405020304" pitchFamily="18" charset="0"/>
              </a:rPr>
              <a:t>Adding Route</a:t>
            </a:r>
            <a:r>
              <a:rPr lang="en-US" sz="1600" dirty="0">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Adding routes in-between stations can be added in the future.</a:t>
            </a: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Live tracking</a:t>
            </a:r>
            <a:r>
              <a:rPr lang="en-US" sz="1600" dirty="0">
                <a:solidFill>
                  <a:schemeClr val="tx1"/>
                </a:solidFill>
                <a:latin typeface="Times New Roman" panose="02020603050405020304" pitchFamily="18" charset="0"/>
                <a:cs typeface="Times New Roman" panose="02020603050405020304" pitchFamily="18" charset="0"/>
              </a:rPr>
              <a:t>: The user should be able to track the route there are traveling.</a:t>
            </a:r>
          </a:p>
          <a:p>
            <a:endParaRPr lang="en-US" sz="1600" dirty="0">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Mobile application</a:t>
            </a:r>
            <a:r>
              <a:rPr lang="en-US" sz="1600" dirty="0">
                <a:solidFill>
                  <a:schemeClr val="tx1"/>
                </a:solidFill>
                <a:latin typeface="Times New Roman" panose="02020603050405020304" pitchFamily="18" charset="0"/>
                <a:cs typeface="Times New Roman" panose="02020603050405020304" pitchFamily="18" charset="0"/>
              </a:rPr>
              <a:t>: The introduction of a mobile application can also be done so that this system becomes more user-friendly.</a:t>
            </a: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OTP verification: </a:t>
            </a:r>
            <a:r>
              <a:rPr lang="en-US" sz="1400" dirty="0">
                <a:solidFill>
                  <a:schemeClr val="tx1"/>
                </a:solidFill>
                <a:latin typeface="Times New Roman" panose="02020603050405020304" pitchFamily="18" charset="0"/>
                <a:cs typeface="Times New Roman" panose="02020603050405020304" pitchFamily="18" charset="0"/>
              </a:rPr>
              <a:t>For verifying the user, a unique verification code is to the user-provided email or phone number.</a:t>
            </a:r>
            <a:endParaRPr lang="en-IN" sz="14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44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2F37-3584-40F3-8930-466C1759A701}"/>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BC20583-E431-47D9-BCC8-582E607F9CAF}"/>
              </a:ext>
            </a:extLst>
          </p:cNvPr>
          <p:cNvSpPr>
            <a:spLocks noGrp="1"/>
          </p:cNvSpPr>
          <p:nvPr>
            <p:ph idx="1"/>
          </p:nvPr>
        </p:nvSpPr>
        <p:spPr/>
        <p:txBody>
          <a:bodyPr>
            <a:normAutofit/>
          </a:bodyPr>
          <a:lstStyle/>
          <a:p>
            <a:pPr marL="0" indent="0">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JourneyBook's primary objective is to simplify and streamline the ticket reservation process for railway travel. Through the utilization of technology and automation, the project offers various advantages to both users and railway authorities. The website features a user-friendly interface that allows individuals to effortlessly search for train availability based on keywords such as places, dates, and train names. This convenient functionality empowers users to efficiently book their desired train and proceed with secure payment transactions.</a:t>
            </a: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9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4653-94FB-411E-B645-8E08AC6221A2}"/>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F4A00D9-2F66-40DA-99B9-01D5D03E95C9}"/>
              </a:ext>
            </a:extLst>
          </p:cNvPr>
          <p:cNvSpPr>
            <a:spLocks noGrp="1"/>
          </p:cNvSpPr>
          <p:nvPr>
            <p:ph idx="1"/>
          </p:nvPr>
        </p:nvSpPr>
        <p:spPr/>
        <p:txBody>
          <a:bodyPr>
            <a:normAutofit/>
          </a:bodyPr>
          <a:lstStyle/>
          <a:p>
            <a:r>
              <a:rPr lang="en-IN" sz="2000" dirty="0">
                <a:hlinkClick r:id="rId2"/>
              </a:rPr>
              <a:t>https://dev.to/thearjun/integrate-django-jazzmin-theme-to-django-admin-adminlte-dashboard-5aao</a:t>
            </a:r>
            <a:endParaRPr lang="en-IN" sz="2000" dirty="0"/>
          </a:p>
          <a:p>
            <a:endParaRPr lang="en-IN" sz="2000" dirty="0"/>
          </a:p>
          <a:p>
            <a:r>
              <a:rPr lang="en-IN" sz="2000" dirty="0">
                <a:hlinkClick r:id="rId3"/>
              </a:rPr>
              <a:t>https://docs.djangoproject.com/en/4.2/</a:t>
            </a:r>
            <a:endParaRPr lang="en-IN" sz="2000" dirty="0"/>
          </a:p>
          <a:p>
            <a:endParaRPr lang="en-IN" sz="2000" dirty="0"/>
          </a:p>
          <a:p>
            <a:r>
              <a:rPr lang="en-IN" sz="2000" dirty="0">
                <a:hlinkClick r:id="rId4"/>
              </a:rPr>
              <a:t>https://stripe.com/docs</a:t>
            </a:r>
            <a:endParaRPr lang="en-IN" sz="2000" dirty="0"/>
          </a:p>
          <a:p>
            <a:endParaRPr lang="en-IN" sz="2000" dirty="0"/>
          </a:p>
          <a:p>
            <a:endParaRPr lang="en-IN" sz="2000" dirty="0"/>
          </a:p>
        </p:txBody>
      </p:sp>
    </p:spTree>
    <p:extLst>
      <p:ext uri="{BB962C8B-B14F-4D97-AF65-F5344CB8AC3E}">
        <p14:creationId xmlns:p14="http://schemas.microsoft.com/office/powerpoint/2010/main" val="172203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6" cy="763525"/>
          </a:xfrm>
        </p:spPr>
        <p:txBody>
          <a:bodyPr>
            <a:normAutofit/>
          </a:bodyPr>
          <a:lstStyle/>
          <a:p>
            <a:r>
              <a:rPr lang="en-US" dirty="0"/>
              <a:t>Abstract</a:t>
            </a:r>
          </a:p>
        </p:txBody>
      </p:sp>
      <p:sp>
        <p:nvSpPr>
          <p:cNvPr id="3" name="Content Placeholder 2"/>
          <p:cNvSpPr>
            <a:spLocks noGrp="1"/>
          </p:cNvSpPr>
          <p:nvPr>
            <p:ph idx="1"/>
          </p:nvPr>
        </p:nvSpPr>
        <p:spPr>
          <a:xfrm>
            <a:off x="448964" y="1502815"/>
            <a:ext cx="8246071" cy="3512215"/>
          </a:xfrm>
        </p:spPr>
        <p:txBody>
          <a:bodyPr>
            <a:normAutofit/>
          </a:bodyPr>
          <a:lstStyle/>
          <a:p>
            <a:pPr marL="0"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JourneyBooker provides customers with an easy-to-use platform for booking and managing rail tickets. </a:t>
            </a:r>
            <a:r>
              <a:rPr lang="en-US" sz="1600" kern="50" dirty="0">
                <a:solidFill>
                  <a:schemeClr val="tx1"/>
                </a:solidFill>
                <a:effectLst/>
                <a:latin typeface="Times New Roman" panose="02020603050405020304" pitchFamily="18" charset="0"/>
                <a:ea typeface="Lucida Sans Unicode" panose="020B0602030504020204" pitchFamily="34" charset="0"/>
                <a:cs typeface="Times New Roman" panose="02020603050405020304" pitchFamily="18" charset="0"/>
              </a:rPr>
              <a:t>To manage the online Train ticket booking. It helps passengers to book train tickets from anywhere. Also, make payment online for it. It helps people to reserve seats at their preferred time.</a:t>
            </a:r>
            <a:r>
              <a:rPr lang="en-US" sz="1600" b="0" i="0" dirty="0">
                <a:solidFill>
                  <a:schemeClr val="tx1"/>
                </a:solidFill>
                <a:effectLst/>
                <a:latin typeface="Times New Roman" panose="02020603050405020304" pitchFamily="18" charset="0"/>
                <a:cs typeface="Times New Roman" panose="02020603050405020304" pitchFamily="18" charset="0"/>
              </a:rPr>
              <a:t> The railway ticket booking system aims to provide an efficient and user-centric solution for booking and managing train tickets.</a:t>
            </a:r>
            <a:endParaRPr lang="en-IN" sz="1600" kern="50" dirty="0">
              <a:solidFill>
                <a:schemeClr val="tx1"/>
              </a:solidFill>
              <a:effectLst/>
              <a:latin typeface="Times New Roman" panose="02020603050405020304" pitchFamily="18" charset="0"/>
              <a:ea typeface="Lucida Sans Unicode" panose="020B0602030504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281175"/>
            <a:ext cx="6108200" cy="763525"/>
          </a:xfrm>
        </p:spPr>
        <p:txBody>
          <a:bodyPr>
            <a:normAutofit/>
          </a:bodyPr>
          <a:lstStyle/>
          <a:p>
            <a:pPr algn="l"/>
            <a:r>
              <a:rPr lang="en-US" dirty="0"/>
              <a:t>Requirements</a:t>
            </a:r>
          </a:p>
        </p:txBody>
      </p:sp>
      <p:sp>
        <p:nvSpPr>
          <p:cNvPr id="5" name="Content Placeholder 4"/>
          <p:cNvSpPr>
            <a:spLocks noGrp="1"/>
          </p:cNvSpPr>
          <p:nvPr>
            <p:ph idx="1"/>
          </p:nvPr>
        </p:nvSpPr>
        <p:spPr>
          <a:xfrm>
            <a:off x="448964" y="1044700"/>
            <a:ext cx="7329840" cy="3970330"/>
          </a:xfrm>
        </p:spPr>
        <p:txBody>
          <a:bodyPr>
            <a:normAutofit lnSpcReduction="10000"/>
          </a:bodyPr>
          <a:lstStyle/>
          <a:p>
            <a:pPr algn="just">
              <a:lnSpc>
                <a:spcPct val="150000"/>
              </a:lnSpc>
            </a:pPr>
            <a:r>
              <a:rPr lang="en-US" sz="1400" b="1" dirty="0">
                <a:latin typeface="Times New Roman" panose="02020603050405020304" pitchFamily="18" charset="0"/>
                <a:cs typeface="Times New Roman" panose="02020603050405020304" pitchFamily="18" charset="0"/>
              </a:rPr>
              <a:t>Login credentials: </a:t>
            </a:r>
            <a:r>
              <a:rPr lang="en-US" sz="1400" dirty="0">
                <a:latin typeface="Times New Roman" panose="02020603050405020304" pitchFamily="18" charset="0"/>
                <a:cs typeface="Times New Roman" panose="02020603050405020304" pitchFamily="18" charset="0"/>
              </a:rPr>
              <a:t>This refers to the ability for customers to create an account and log in to a website or application using a username and password. This allows customers to access personalized features such as saved payment methods, order history, and more. </a:t>
            </a:r>
          </a:p>
          <a:p>
            <a:pPr algn="just">
              <a:lnSpc>
                <a:spcPct val="150000"/>
              </a:lnSpc>
            </a:pPr>
            <a:r>
              <a:rPr lang="en-US" sz="1400" b="1" dirty="0">
                <a:latin typeface="Times New Roman" panose="02020603050405020304" pitchFamily="18" charset="0"/>
                <a:cs typeface="Times New Roman" panose="02020603050405020304" pitchFamily="18" charset="0"/>
              </a:rPr>
              <a:t>Customer support</a:t>
            </a:r>
            <a:r>
              <a:rPr lang="en-US" sz="1400" dirty="0">
                <a:latin typeface="Times New Roman" panose="02020603050405020304" pitchFamily="18" charset="0"/>
                <a:cs typeface="Times New Roman" panose="02020603050405020304" pitchFamily="18" charset="0"/>
              </a:rPr>
              <a:t>: This refers to the ability of customers to get help with any issues they may be experiencing with the services. This can be provided through various channels such as phone, email, chat, or a knowledge base.</a:t>
            </a:r>
          </a:p>
          <a:p>
            <a:pPr algn="just">
              <a:lnSpc>
                <a:spcPct val="150000"/>
              </a:lnSpc>
            </a:pPr>
            <a:r>
              <a:rPr lang="en-US" sz="1400" b="1" dirty="0">
                <a:latin typeface="Times New Roman" panose="02020603050405020304" pitchFamily="18" charset="0"/>
                <a:cs typeface="Times New Roman" panose="02020603050405020304" pitchFamily="18" charset="0"/>
              </a:rPr>
              <a:t>Ticket managemen</a:t>
            </a:r>
            <a:r>
              <a:rPr lang="en-US" sz="1400" dirty="0">
                <a:latin typeface="Times New Roman" panose="02020603050405020304" pitchFamily="18" charset="0"/>
                <a:cs typeface="Times New Roman" panose="02020603050405020304" pitchFamily="18" charset="0"/>
              </a:rPr>
              <a:t>t: This refers to the ability for customers to purchase tickets for travel or any other type of reservation. The ticket management system should allow customers to select the event, date, time, and seat type, as well as provide payment information.</a:t>
            </a:r>
          </a:p>
          <a:p>
            <a:pPr algn="just">
              <a:lnSpc>
                <a:spcPct val="150000"/>
              </a:lnSpc>
            </a:pPr>
            <a:r>
              <a:rPr lang="en-US" sz="1400" b="1" dirty="0">
                <a:latin typeface="Times New Roman" panose="02020603050405020304" pitchFamily="18" charset="0"/>
                <a:cs typeface="Times New Roman" panose="02020603050405020304" pitchFamily="18" charset="0"/>
              </a:rPr>
              <a:t>Payment</a:t>
            </a:r>
            <a:r>
              <a:rPr lang="en-US" sz="1400" dirty="0">
                <a:latin typeface="Times New Roman" panose="02020603050405020304" pitchFamily="18" charset="0"/>
                <a:cs typeface="Times New Roman" panose="02020603050405020304" pitchFamily="18" charset="0"/>
              </a:rPr>
              <a:t>: This refers to the ability for customers to securely pay for their tickets or other products using various payment methods such as credit cards, PayPal, or other digital payment systems.</a:t>
            </a:r>
          </a:p>
          <a:p>
            <a:pPr marL="0" indent="0" algn="just">
              <a:buNone/>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281175"/>
            <a:ext cx="6108200" cy="763525"/>
          </a:xfrm>
        </p:spPr>
        <p:txBody>
          <a:bodyPr>
            <a:normAutofit/>
          </a:bodyPr>
          <a:lstStyle/>
          <a:p>
            <a:pPr algn="l"/>
            <a:r>
              <a:rPr lang="en-US" dirty="0"/>
              <a:t>Requirements</a:t>
            </a:r>
          </a:p>
        </p:txBody>
      </p:sp>
      <p:sp>
        <p:nvSpPr>
          <p:cNvPr id="5" name="Content Placeholder 4"/>
          <p:cNvSpPr>
            <a:spLocks noGrp="1"/>
          </p:cNvSpPr>
          <p:nvPr>
            <p:ph idx="1"/>
          </p:nvPr>
        </p:nvSpPr>
        <p:spPr>
          <a:xfrm>
            <a:off x="448964" y="1044700"/>
            <a:ext cx="7329840" cy="3970330"/>
          </a:xfrm>
        </p:spPr>
        <p:txBody>
          <a:bodyPr>
            <a:normAutofit/>
          </a:bodyPr>
          <a:lstStyle/>
          <a:p>
            <a:pPr algn="just"/>
            <a:r>
              <a:rPr lang="en-US" sz="1400" b="1" dirty="0">
                <a:latin typeface="Times New Roman" panose="02020603050405020304" pitchFamily="18" charset="0"/>
                <a:cs typeface="Times New Roman" panose="02020603050405020304" pitchFamily="18" charset="0"/>
              </a:rPr>
              <a:t>Search</a:t>
            </a:r>
            <a:r>
              <a:rPr lang="en-US" sz="1400" dirty="0">
                <a:latin typeface="Times New Roman" panose="02020603050405020304" pitchFamily="18" charset="0"/>
                <a:cs typeface="Times New Roman" panose="02020603050405020304" pitchFamily="18" charset="0"/>
              </a:rPr>
              <a:t>: This refers to the ability for customers to search train based on keywords or filters such as place or train name, and date.</a:t>
            </a:r>
          </a:p>
          <a:p>
            <a:pPr algn="just"/>
            <a:r>
              <a:rPr lang="en-US" sz="1400" b="1" dirty="0">
                <a:latin typeface="Times New Roman" panose="02020603050405020304" pitchFamily="18" charset="0"/>
                <a:cs typeface="Times New Roman" panose="02020603050405020304" pitchFamily="18" charset="0"/>
              </a:rPr>
              <a:t>Print</a:t>
            </a:r>
            <a:r>
              <a:rPr lang="en-US" sz="1400" dirty="0">
                <a:latin typeface="Times New Roman" panose="02020603050405020304" pitchFamily="18" charset="0"/>
                <a:cs typeface="Times New Roman" panose="02020603050405020304" pitchFamily="18" charset="0"/>
              </a:rPr>
              <a:t>: This refers to the ability for customers to print the ticket.</a:t>
            </a:r>
          </a:p>
          <a:p>
            <a:pPr algn="just"/>
            <a:r>
              <a:rPr lang="en-US" sz="1400" b="1" dirty="0">
                <a:latin typeface="Times New Roman" panose="02020603050405020304" pitchFamily="18" charset="0"/>
                <a:cs typeface="Times New Roman" panose="02020603050405020304" pitchFamily="18" charset="0"/>
              </a:rPr>
              <a:t>Customer account management: </a:t>
            </a:r>
            <a:r>
              <a:rPr lang="en-US" sz="1400" dirty="0">
                <a:latin typeface="Times New Roman" panose="02020603050405020304" pitchFamily="18" charset="0"/>
                <a:cs typeface="Times New Roman" panose="02020603050405020304" pitchFamily="18" charset="0"/>
              </a:rPr>
              <a:t>This refers to the ability of customers to manage their account information, including updating personal details</a:t>
            </a:r>
          </a:p>
        </p:txBody>
      </p:sp>
    </p:spTree>
    <p:extLst>
      <p:ext uri="{BB962C8B-B14F-4D97-AF65-F5344CB8AC3E}">
        <p14:creationId xmlns:p14="http://schemas.microsoft.com/office/powerpoint/2010/main" val="13603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chemeClr val="accent2"/>
                </a:solidFill>
              </a:rPr>
              <a:t>Features And Highlights</a:t>
            </a:r>
            <a:endParaRPr lang="en-US" dirty="0"/>
          </a:p>
        </p:txBody>
      </p:sp>
      <p:sp>
        <p:nvSpPr>
          <p:cNvPr id="15" name="Content Placeholder 14">
            <a:extLst>
              <a:ext uri="{FF2B5EF4-FFF2-40B4-BE49-F238E27FC236}">
                <a16:creationId xmlns:a16="http://schemas.microsoft.com/office/drawing/2014/main" id="{D880DE92-D283-4F4B-A2E5-12BA8F189735}"/>
              </a:ext>
            </a:extLst>
          </p:cNvPr>
          <p:cNvSpPr>
            <a:spLocks noGrp="1"/>
          </p:cNvSpPr>
          <p:nvPr>
            <p:ph idx="1"/>
          </p:nvPr>
        </p:nvSpPr>
        <p:spPr>
          <a:xfrm>
            <a:off x="601670" y="1655520"/>
            <a:ext cx="8246070" cy="3359506"/>
          </a:xfrm>
        </p:spPr>
        <p:txBody>
          <a:bodyPr>
            <a:normAutofit/>
          </a:bodyPr>
          <a:lstStyle/>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Seamless and user-friendly login process for customers.</a:t>
            </a:r>
          </a:p>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Comprehensive customer support options for prompt assistance.</a:t>
            </a:r>
          </a:p>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Convenient ticket purchasing with flexible options for events, dates, and seat types.</a:t>
            </a:r>
          </a:p>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Secure and hassle-free payment methods for transactions.</a:t>
            </a:r>
          </a:p>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Efficient search functionality to find desired trains based on specific criteria.</a:t>
            </a:r>
          </a:p>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Easy ticket printing for offline usage and convenience during travel.</a:t>
            </a:r>
          </a:p>
          <a:p>
            <a:pPr algn="l">
              <a:buFont typeface="Arial" panose="020B0604020202020204" pitchFamily="34" charset="0"/>
              <a:buChar char="•"/>
            </a:pPr>
            <a:r>
              <a:rPr lang="en-US" sz="1600" b="0" i="0" dirty="0">
                <a:solidFill>
                  <a:srgbClr val="374151"/>
                </a:solidFill>
                <a:effectLst/>
                <a:latin typeface="Times New Roman" panose="02020603050405020304" pitchFamily="18" charset="0"/>
                <a:cs typeface="Times New Roman" panose="02020603050405020304" pitchFamily="18" charset="0"/>
              </a:rPr>
              <a:t>User-friendly account management for customers to update and manage their information</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94DA-9D9D-4F05-AA56-51F24CA253AC}"/>
              </a:ext>
            </a:extLst>
          </p:cNvPr>
          <p:cNvSpPr>
            <a:spLocks noGrp="1"/>
          </p:cNvSpPr>
          <p:nvPr>
            <p:ph type="title"/>
          </p:nvPr>
        </p:nvSpPr>
        <p:spPr/>
        <p:txBody>
          <a:bodyPr/>
          <a:lstStyle/>
          <a:p>
            <a:r>
              <a:rPr lang="en-US" dirty="0"/>
              <a:t>Architecture</a:t>
            </a:r>
            <a:endParaRPr lang="en-IN" dirty="0"/>
          </a:p>
        </p:txBody>
      </p:sp>
      <p:sp>
        <p:nvSpPr>
          <p:cNvPr id="3" name="Content Placeholder 2">
            <a:extLst>
              <a:ext uri="{FF2B5EF4-FFF2-40B4-BE49-F238E27FC236}">
                <a16:creationId xmlns:a16="http://schemas.microsoft.com/office/drawing/2014/main" id="{F9742DB0-322C-4CA4-8EA2-EF48CC95AA58}"/>
              </a:ext>
            </a:extLst>
          </p:cNvPr>
          <p:cNvSpPr>
            <a:spLocks noGrp="1"/>
          </p:cNvSpPr>
          <p:nvPr>
            <p:ph idx="1"/>
          </p:nvPr>
        </p:nvSpPr>
        <p:spPr/>
        <p:txBody>
          <a:bodyPr>
            <a:normAutofit fontScale="55000" lnSpcReduction="20000"/>
          </a:bodyPr>
          <a:lstStyle/>
          <a:p>
            <a:pPr marL="342900" indent="-342900">
              <a:buFont typeface="Wingdings" panose="05000000000000000000" pitchFamily="2" charset="2"/>
              <a:buChar char="q"/>
            </a:pPr>
            <a:r>
              <a:rPr lang="en-US" sz="2800" dirty="0"/>
              <a:t>Front-End Interface: </a:t>
            </a:r>
            <a:r>
              <a:rPr lang="en-US" sz="2800" b="0" dirty="0"/>
              <a:t>The front-end component would consist of a user interface that allows patients to view available doctors, and their schedules, and book appointments. It should be user-friendly and accessible from various devices such as desktops, tablets, and mobile phones.</a:t>
            </a:r>
          </a:p>
          <a:p>
            <a:endParaRPr lang="en-US" sz="2800" b="0" dirty="0"/>
          </a:p>
          <a:p>
            <a:pPr marL="285750" indent="-285750">
              <a:buFont typeface="Wingdings" panose="05000000000000000000" pitchFamily="2" charset="2"/>
              <a:buChar char="q"/>
            </a:pPr>
            <a:r>
              <a:rPr lang="en-US" sz="2800" dirty="0"/>
              <a:t>Application Layer: </a:t>
            </a:r>
            <a:r>
              <a:rPr lang="en-US" sz="2800" b="0" dirty="0"/>
              <a:t>The application layer acts as an intermediary between the front-end and the back-end components. It handles user requests, processes data, and communicates with the database and external services. This layer includes components such as API endpoints, authentication, and authorization mechanisms.</a:t>
            </a:r>
          </a:p>
          <a:p>
            <a:endParaRPr lang="en-US" sz="2800" b="0" dirty="0"/>
          </a:p>
          <a:p>
            <a:pPr marL="285750" indent="-285750">
              <a:buFont typeface="Wingdings" panose="05000000000000000000" pitchFamily="2" charset="2"/>
              <a:buChar char="q"/>
            </a:pPr>
            <a:r>
              <a:rPr lang="en-US" sz="2800" dirty="0"/>
              <a:t>Database</a:t>
            </a:r>
            <a:r>
              <a:rPr lang="en-US" sz="2800" b="0" dirty="0"/>
              <a:t>: A database is crucial for storing and managing various types of data, including patient details, doctor profiles, appointment schedules, and booking records. You can use a relational database management system (RDBMS) like MySQL or PostgreSQL, or consider a NoSQL database like MongoDB if you require more flexibility in data structures.</a:t>
            </a:r>
          </a:p>
          <a:p>
            <a:endParaRPr lang="en-IN" dirty="0"/>
          </a:p>
        </p:txBody>
      </p:sp>
    </p:spTree>
    <p:extLst>
      <p:ext uri="{BB962C8B-B14F-4D97-AF65-F5344CB8AC3E}">
        <p14:creationId xmlns:p14="http://schemas.microsoft.com/office/powerpoint/2010/main" val="19991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E572-3A14-4EA3-9331-0A8DDCD6AA2B}"/>
              </a:ext>
            </a:extLst>
          </p:cNvPr>
          <p:cNvSpPr>
            <a:spLocks noGrp="1"/>
          </p:cNvSpPr>
          <p:nvPr>
            <p:ph type="title"/>
          </p:nvPr>
        </p:nvSpPr>
        <p:spPr/>
        <p:txBody>
          <a:bodyPr/>
          <a:lstStyle/>
          <a:p>
            <a:r>
              <a:rPr lang="en-US" dirty="0"/>
              <a:t>THIRD-PARTY LIBRARIES</a:t>
            </a:r>
            <a:endParaRPr lang="en-IN" dirty="0"/>
          </a:p>
        </p:txBody>
      </p:sp>
      <p:sp>
        <p:nvSpPr>
          <p:cNvPr id="3" name="Content Placeholder 2">
            <a:extLst>
              <a:ext uri="{FF2B5EF4-FFF2-40B4-BE49-F238E27FC236}">
                <a16:creationId xmlns:a16="http://schemas.microsoft.com/office/drawing/2014/main" id="{067A20F6-E78A-4531-B944-3DCEBBCE66C3}"/>
              </a:ext>
            </a:extLst>
          </p:cNvPr>
          <p:cNvSpPr>
            <a:spLocks noGrp="1"/>
          </p:cNvSpPr>
          <p:nvPr>
            <p:ph idx="1"/>
          </p:nvPr>
        </p:nvSpPr>
        <p:spPr/>
        <p:txBody>
          <a:bodyPr/>
          <a:lstStyle/>
          <a:p>
            <a:pPr>
              <a:lnSpc>
                <a:spcPct val="150000"/>
              </a:lnSpc>
            </a:pPr>
            <a:r>
              <a:rPr lang="en-US" sz="1400" b="1" i="0" dirty="0">
                <a:solidFill>
                  <a:srgbClr val="171717"/>
                </a:solidFill>
                <a:effectLst/>
                <a:latin typeface="Times New Roman" panose="02020603050405020304" pitchFamily="18" charset="0"/>
                <a:cs typeface="Times New Roman" panose="02020603050405020304" pitchFamily="18" charset="0"/>
              </a:rPr>
              <a:t>Django Jazzmin</a:t>
            </a:r>
            <a:r>
              <a:rPr lang="en-US" sz="1400" dirty="0">
                <a:solidFill>
                  <a:srgbClr val="171717"/>
                </a:solidFill>
                <a:latin typeface="Times New Roman" panose="02020603050405020304" pitchFamily="18" charset="0"/>
                <a:cs typeface="Times New Roman" panose="02020603050405020304" pitchFamily="18" charset="0"/>
              </a:rPr>
              <a:t>:</a:t>
            </a:r>
            <a:r>
              <a:rPr lang="en-US" sz="1400" b="0" i="0" dirty="0">
                <a:solidFill>
                  <a:srgbClr val="171717"/>
                </a:solidFill>
                <a:effectLst/>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It provides a customizable and feature-rich administration interface for Django projects. Jazzmin aims to enhance the default Django admin interface by adding various enhancements and modern design elements</a:t>
            </a:r>
            <a:r>
              <a:rPr lang="en-US" sz="2000" b="0" i="0" dirty="0">
                <a:solidFill>
                  <a:srgbClr val="171717"/>
                </a:solidFill>
                <a:effectLst/>
                <a:latin typeface="Times New Roman" panose="02020603050405020304" pitchFamily="18" charset="0"/>
                <a:cs typeface="Times New Roman" panose="02020603050405020304" pitchFamily="18" charset="0"/>
              </a:rPr>
              <a:t>.</a:t>
            </a:r>
            <a:endParaRPr lang="en-US" sz="2000" b="0" i="0" dirty="0">
              <a:effectLst/>
              <a:latin typeface="Times New Roman" panose="02020603050405020304" pitchFamily="18" charset="0"/>
              <a:cs typeface="Times New Roman" panose="02020603050405020304" pitchFamily="18" charset="0"/>
            </a:endParaRPr>
          </a:p>
          <a:p>
            <a:pPr>
              <a:lnSpc>
                <a:spcPct val="150000"/>
              </a:lnSpc>
            </a:pPr>
            <a:r>
              <a:rPr lang="en-IN" sz="1400" b="1" dirty="0">
                <a:solidFill>
                  <a:schemeClr val="tx1"/>
                </a:solidFill>
                <a:latin typeface="Times New Roman" panose="02020603050405020304" pitchFamily="18" charset="0"/>
                <a:cs typeface="Times New Roman" panose="02020603050405020304" pitchFamily="18" charset="0"/>
              </a:rPr>
              <a:t>Stripe API</a:t>
            </a:r>
            <a:r>
              <a:rPr lang="en-IN" sz="1400" dirty="0">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The Stripe API provides a wide range of functionalities, making it easy to handle various payment-related tasks programmatically.</a:t>
            </a:r>
            <a:r>
              <a:rPr lang="en-US" sz="1050" b="0" i="0" dirty="0">
                <a:solidFill>
                  <a:srgbClr val="374151"/>
                </a:solidFill>
                <a:effectLst/>
                <a:latin typeface="Söhne"/>
              </a:rPr>
              <a:t> </a:t>
            </a:r>
            <a:r>
              <a:rPr lang="en-US" sz="1400" b="0" i="0" dirty="0">
                <a:solidFill>
                  <a:srgbClr val="374151"/>
                </a:solidFill>
                <a:effectLst/>
                <a:latin typeface="Times New Roman" panose="02020603050405020304" pitchFamily="18" charset="0"/>
                <a:ea typeface="Segoe UI Symbol" panose="020B0502040204020203" pitchFamily="34" charset="0"/>
                <a:cs typeface="Times New Roman" panose="02020603050405020304" pitchFamily="18" charset="0"/>
              </a:rPr>
              <a:t>It is a popular payment gateway that allows businesses to accept online payments securely and efficiently.</a:t>
            </a:r>
            <a:endParaRPr lang="en-IN" sz="1400" dirty="0">
              <a:latin typeface="Times New Roman" panose="02020603050405020304" pitchFamily="18" charset="0"/>
              <a:ea typeface="Segoe UI Symbol"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193493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CF1CA-8D13-41D8-AFE0-6D3ACAE931BE}"/>
              </a:ext>
            </a:extLst>
          </p:cNvPr>
          <p:cNvSpPr>
            <a:spLocks noGrp="1"/>
          </p:cNvSpPr>
          <p:nvPr>
            <p:ph type="title"/>
          </p:nvPr>
        </p:nvSpPr>
        <p:spPr/>
        <p:txBody>
          <a:bodyPr/>
          <a:lstStyle/>
          <a:p>
            <a:r>
              <a:rPr lang="en-US" dirty="0"/>
              <a:t>CLASS DIAGRAM</a:t>
            </a:r>
            <a:endParaRPr lang="en-IN" dirty="0"/>
          </a:p>
        </p:txBody>
      </p:sp>
      <p:pic>
        <p:nvPicPr>
          <p:cNvPr id="7" name="Content Placeholder 6">
            <a:extLst>
              <a:ext uri="{FF2B5EF4-FFF2-40B4-BE49-F238E27FC236}">
                <a16:creationId xmlns:a16="http://schemas.microsoft.com/office/drawing/2014/main" id="{FCED3A4B-4400-401A-8D70-9495CD7DDB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376" y="1020466"/>
            <a:ext cx="7787954" cy="3994564"/>
          </a:xfrm>
        </p:spPr>
      </p:pic>
    </p:spTree>
    <p:extLst>
      <p:ext uri="{BB962C8B-B14F-4D97-AF65-F5344CB8AC3E}">
        <p14:creationId xmlns:p14="http://schemas.microsoft.com/office/powerpoint/2010/main" val="246490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2B93-E679-47AF-BB4B-6175848CCAC6}"/>
              </a:ext>
            </a:extLst>
          </p:cNvPr>
          <p:cNvSpPr>
            <a:spLocks noGrp="1"/>
          </p:cNvSpPr>
          <p:nvPr>
            <p:ph type="title"/>
          </p:nvPr>
        </p:nvSpPr>
        <p:spPr/>
        <p:txBody>
          <a:bodyPr/>
          <a:lstStyle/>
          <a:p>
            <a:r>
              <a:rPr lang="en-US" dirty="0"/>
              <a:t>CHALLENGES FACED</a:t>
            </a:r>
            <a:endParaRPr lang="en-IN" dirty="0"/>
          </a:p>
        </p:txBody>
      </p:sp>
      <p:sp>
        <p:nvSpPr>
          <p:cNvPr id="3" name="Content Placeholder 2">
            <a:extLst>
              <a:ext uri="{FF2B5EF4-FFF2-40B4-BE49-F238E27FC236}">
                <a16:creationId xmlns:a16="http://schemas.microsoft.com/office/drawing/2014/main" id="{76097674-618D-43FF-84C7-E0CB4FFED932}"/>
              </a:ext>
            </a:extLst>
          </p:cNvPr>
          <p:cNvSpPr>
            <a:spLocks noGrp="1"/>
          </p:cNvSpPr>
          <p:nvPr>
            <p:ph idx="1"/>
          </p:nvPr>
        </p:nvSpPr>
        <p:spPr>
          <a:xfrm>
            <a:off x="448965" y="1808225"/>
            <a:ext cx="8246070" cy="3512210"/>
          </a:xfrm>
        </p:spPr>
        <p:txBody>
          <a:bodyPr/>
          <a:lstStyle/>
          <a:p>
            <a:r>
              <a:rPr lang="en-US" sz="1600" dirty="0">
                <a:solidFill>
                  <a:schemeClr val="tx1"/>
                </a:solidFill>
                <a:latin typeface="Times New Roman" panose="02020603050405020304" pitchFamily="18" charset="0"/>
                <a:cs typeface="Times New Roman" panose="02020603050405020304" pitchFamily="18" charset="0"/>
              </a:rPr>
              <a:t>Handling data validation and ensuring data integrity during various operations.</a:t>
            </a:r>
          </a:p>
          <a:p>
            <a:r>
              <a:rPr lang="en-US" sz="1600" dirty="0">
                <a:solidFill>
                  <a:schemeClr val="tx1"/>
                </a:solidFill>
                <a:latin typeface="Times New Roman" panose="02020603050405020304" pitchFamily="18" charset="0"/>
                <a:cs typeface="Times New Roman" panose="02020603050405020304" pitchFamily="18" charset="0"/>
              </a:rPr>
              <a:t>Integrating the inventory system with Django libraries .</a:t>
            </a:r>
          </a:p>
          <a:p>
            <a:r>
              <a:rPr lang="en-US" sz="1600" dirty="0">
                <a:solidFill>
                  <a:schemeClr val="tx1"/>
                </a:solidFill>
                <a:latin typeface="Times New Roman" panose="02020603050405020304" pitchFamily="18" charset="0"/>
                <a:cs typeface="Times New Roman" panose="02020603050405020304" pitchFamily="18" charset="0"/>
              </a:rPr>
              <a:t>Creating a user-friendly interface that is intuitive and easy to navigate.</a:t>
            </a:r>
          </a:p>
          <a:p>
            <a:r>
              <a:rPr lang="en-US" sz="1600" b="0" i="0" dirty="0">
                <a:solidFill>
                  <a:schemeClr val="tx1"/>
                </a:solidFill>
                <a:effectLst/>
                <a:latin typeface="Times New Roman" panose="02020603050405020304" pitchFamily="18" charset="0"/>
                <a:cs typeface="Times New Roman" panose="02020603050405020304" pitchFamily="18" charset="0"/>
              </a:rPr>
              <a:t>I faced difficulties in using and learning about third-party libraries. Had to refer to different documentation to get a good understanding of these libraries.</a:t>
            </a:r>
            <a:endParaRPr lang="en-IN" dirty="0"/>
          </a:p>
        </p:txBody>
      </p:sp>
    </p:spTree>
    <p:extLst>
      <p:ext uri="{BB962C8B-B14F-4D97-AF65-F5344CB8AC3E}">
        <p14:creationId xmlns:p14="http://schemas.microsoft.com/office/powerpoint/2010/main" val="58682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2511</TotalTime>
  <Words>929</Words>
  <Application>Microsoft Office PowerPoint</Application>
  <PresentationFormat>On-screen Show (16:9)</PresentationFormat>
  <Paragraphs>60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Söhne</vt:lpstr>
      <vt:lpstr>Times New Roman</vt:lpstr>
      <vt:lpstr>Wingdings</vt:lpstr>
      <vt:lpstr>Office Theme</vt:lpstr>
      <vt:lpstr>Mereena Joy 22pmc137</vt:lpstr>
      <vt:lpstr>Abstract</vt:lpstr>
      <vt:lpstr>Requirements</vt:lpstr>
      <vt:lpstr>Requirements</vt:lpstr>
      <vt:lpstr>Features And Highlights</vt:lpstr>
      <vt:lpstr>Architecture</vt:lpstr>
      <vt:lpstr>THIRD-PARTY LIBRARIES</vt:lpstr>
      <vt:lpstr>CLASS DIAGRAM</vt:lpstr>
      <vt:lpstr>CHALLENGES FACED</vt:lpstr>
      <vt:lpstr>SCREENSHOTS</vt:lpstr>
      <vt:lpstr>PowerPoint Presentation</vt:lpstr>
      <vt:lpstr>PowerPoint Presentation</vt:lpstr>
      <vt:lpstr>FUTURE ENHACEMENTS</vt:lpstr>
      <vt:lpstr>CONCLUSION</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Mereena Joy</cp:lastModifiedBy>
  <cp:revision>168</cp:revision>
  <dcterms:created xsi:type="dcterms:W3CDTF">2013-08-21T19:17:07Z</dcterms:created>
  <dcterms:modified xsi:type="dcterms:W3CDTF">2023-05-26T16:37:33Z</dcterms:modified>
</cp:coreProperties>
</file>